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1" r:id="rId1"/>
  </p:sldMasterIdLst>
  <p:sldIdLst>
    <p:sldId id="256" r:id="rId2"/>
    <p:sldId id="260" r:id="rId3"/>
    <p:sldId id="261" r:id="rId4"/>
    <p:sldId id="263" r:id="rId5"/>
    <p:sldId id="264" r:id="rId6"/>
    <p:sldId id="265" r:id="rId7"/>
    <p:sldId id="258" r:id="rId8"/>
    <p:sldId id="262" r:id="rId9"/>
    <p:sldId id="266" r:id="rId10"/>
    <p:sldId id="267" r:id="rId11"/>
    <p:sldId id="268" r:id="rId12"/>
    <p:sldId id="270" r:id="rId13"/>
    <p:sldId id="269" r:id="rId14"/>
    <p:sldId id="271" r:id="rId15"/>
  </p:sldIdLst>
  <p:sldSz cx="12192000" cy="6858000"/>
  <p:notesSz cx="6858000" cy="9144000"/>
  <p:photoAlbum/>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D83648-A489-48C7-8B05-687B5D5024DE}" v="9" dt="2025-02-14T05:56:35.8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p:scale>
          <a:sx n="80" d="100"/>
          <a:sy n="80" d="100"/>
        </p:scale>
        <p:origin x="514" y="-9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889845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3517374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5420801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11154381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048518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5454103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2372291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389737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3434785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24B05D-6CFD-4ACA-BF36-796E6B55C3C1}" type="datetimeFigureOut">
              <a:rPr lang="en-IN" smtClean="0"/>
              <a:t>14-02-2025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244366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F24B05D-6CFD-4ACA-BF36-796E6B55C3C1}" type="datetimeFigureOut">
              <a:rPr lang="en-IN" smtClean="0"/>
              <a:t>14-02-2025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2431868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F24B05D-6CFD-4ACA-BF36-796E6B55C3C1}" type="datetimeFigureOut">
              <a:rPr lang="en-IN" smtClean="0"/>
              <a:t>14-02-2025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3789889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F24B05D-6CFD-4ACA-BF36-796E6B55C3C1}" type="datetimeFigureOut">
              <a:rPr lang="en-IN" smtClean="0"/>
              <a:t>14-02-2025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2008599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24B05D-6CFD-4ACA-BF36-796E6B55C3C1}" type="datetimeFigureOut">
              <a:rPr lang="en-IN" smtClean="0"/>
              <a:t>14-02-2025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377651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24B05D-6CFD-4ACA-BF36-796E6B55C3C1}" type="datetimeFigureOut">
              <a:rPr lang="en-IN" smtClean="0"/>
              <a:t>14-02-2025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502809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F24B05D-6CFD-4ACA-BF36-796E6B55C3C1}" type="datetimeFigureOut">
              <a:rPr lang="en-IN" smtClean="0"/>
              <a:t>14-02-2025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46DB6B1-A77A-447A-BEB8-66D0EFB1E0ED}" type="slidenum">
              <a:rPr lang="en-IN" smtClean="0"/>
              <a:t>‹#›</a:t>
            </a:fld>
            <a:endParaRPr lang="en-IN"/>
          </a:p>
        </p:txBody>
      </p:sp>
    </p:spTree>
    <p:extLst>
      <p:ext uri="{BB962C8B-B14F-4D97-AF65-F5344CB8AC3E}">
        <p14:creationId xmlns:p14="http://schemas.microsoft.com/office/powerpoint/2010/main" val="3595135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F24B05D-6CFD-4ACA-BF36-796E6B55C3C1}" type="datetimeFigureOut">
              <a:rPr lang="en-IN" smtClean="0"/>
              <a:t>14-02-2025</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46DB6B1-A77A-447A-BEB8-66D0EFB1E0ED}" type="slidenum">
              <a:rPr lang="en-IN" smtClean="0"/>
              <a:t>‹#›</a:t>
            </a:fld>
            <a:endParaRPr lang="en-IN"/>
          </a:p>
        </p:txBody>
      </p:sp>
    </p:spTree>
    <p:extLst>
      <p:ext uri="{BB962C8B-B14F-4D97-AF65-F5344CB8AC3E}">
        <p14:creationId xmlns:p14="http://schemas.microsoft.com/office/powerpoint/2010/main" val="3815716858"/>
      </p:ext>
    </p:extLst>
  </p:cSld>
  <p:clrMap bg1="lt1" tx1="dk1" bg2="lt2" tx2="dk2" accent1="accent1" accent2="accent2" accent3="accent3" accent4="accent4" accent5="accent5" accent6="accent6" hlink="hlink" folHlink="folHlink"/>
  <p:sldLayoutIdLst>
    <p:sldLayoutId id="2147483922" r:id="rId1"/>
    <p:sldLayoutId id="2147483923" r:id="rId2"/>
    <p:sldLayoutId id="2147483924" r:id="rId3"/>
    <p:sldLayoutId id="2147483925" r:id="rId4"/>
    <p:sldLayoutId id="2147483926" r:id="rId5"/>
    <p:sldLayoutId id="2147483927" r:id="rId6"/>
    <p:sldLayoutId id="2147483928" r:id="rId7"/>
    <p:sldLayoutId id="2147483929" r:id="rId8"/>
    <p:sldLayoutId id="2147483930" r:id="rId9"/>
    <p:sldLayoutId id="2147483931" r:id="rId10"/>
    <p:sldLayoutId id="2147483932" r:id="rId11"/>
    <p:sldLayoutId id="2147483933" r:id="rId12"/>
    <p:sldLayoutId id="2147483934" r:id="rId13"/>
    <p:sldLayoutId id="2147483935" r:id="rId14"/>
    <p:sldLayoutId id="2147483936" r:id="rId15"/>
    <p:sldLayoutId id="214748393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1DA2C-DD54-BEC5-559B-415386908D6A}"/>
              </a:ext>
            </a:extLst>
          </p:cNvPr>
          <p:cNvSpPr>
            <a:spLocks noGrp="1"/>
          </p:cNvSpPr>
          <p:nvPr>
            <p:ph type="ctrTitle"/>
          </p:nvPr>
        </p:nvSpPr>
        <p:spPr/>
        <p:txBody>
          <a:bodyPr/>
          <a:lstStyle/>
          <a:p>
            <a:r>
              <a:rPr lang="en-IN" dirty="0"/>
              <a:t>Photo Album</a:t>
            </a:r>
          </a:p>
        </p:txBody>
      </p:sp>
      <p:sp>
        <p:nvSpPr>
          <p:cNvPr id="3" name="Subtitle 2">
            <a:extLst>
              <a:ext uri="{FF2B5EF4-FFF2-40B4-BE49-F238E27FC236}">
                <a16:creationId xmlns:a16="http://schemas.microsoft.com/office/drawing/2014/main" id="{726F6B38-33EA-BD72-B20C-13C455882B07}"/>
              </a:ext>
            </a:extLst>
          </p:cNvPr>
          <p:cNvSpPr>
            <a:spLocks noGrp="1"/>
          </p:cNvSpPr>
          <p:nvPr>
            <p:ph type="subTitle" idx="1"/>
          </p:nvPr>
        </p:nvSpPr>
        <p:spPr/>
        <p:txBody>
          <a:bodyPr/>
          <a:lstStyle/>
          <a:p>
            <a:r>
              <a:rPr lang="en-IN"/>
              <a:t>by siddharth rawlo</a:t>
            </a:r>
          </a:p>
        </p:txBody>
      </p:sp>
      <p:pic>
        <p:nvPicPr>
          <p:cNvPr id="5" name="Picture 4">
            <a:extLst>
              <a:ext uri="{FF2B5EF4-FFF2-40B4-BE49-F238E27FC236}">
                <a16:creationId xmlns:a16="http://schemas.microsoft.com/office/drawing/2014/main" id="{5A7B2BD9-52F6-6660-C69A-A80CA90273BA}"/>
              </a:ext>
            </a:extLst>
          </p:cNvPr>
          <p:cNvPicPr>
            <a:picLocks noChangeAspect="1"/>
          </p:cNvPicPr>
          <p:nvPr/>
        </p:nvPicPr>
        <p:blipFill>
          <a:blip r:embed="rId2">
            <a:alphaModFix amt="85000"/>
            <a:extLst>
              <a:ext uri="{28A0092B-C50C-407E-A947-70E740481C1C}">
                <a14:useLocalDpi xmlns:a14="http://schemas.microsoft.com/office/drawing/2010/main" val="0"/>
              </a:ext>
            </a:extLst>
          </a:blip>
          <a:stretch>
            <a:fillRect/>
          </a:stretch>
        </p:blipFill>
        <p:spPr>
          <a:xfrm>
            <a:off x="0" y="0"/>
            <a:ext cx="12192000" cy="7005600"/>
          </a:xfrm>
          <a:prstGeom prst="rect">
            <a:avLst/>
          </a:prstGeom>
        </p:spPr>
      </p:pic>
      <p:sp>
        <p:nvSpPr>
          <p:cNvPr id="6" name="TextBox 5">
            <a:extLst>
              <a:ext uri="{FF2B5EF4-FFF2-40B4-BE49-F238E27FC236}">
                <a16:creationId xmlns:a16="http://schemas.microsoft.com/office/drawing/2014/main" id="{F22C0F79-4A6B-2989-EF0D-1E1775269B90}"/>
              </a:ext>
            </a:extLst>
          </p:cNvPr>
          <p:cNvSpPr txBox="1"/>
          <p:nvPr/>
        </p:nvSpPr>
        <p:spPr>
          <a:xfrm>
            <a:off x="309600" y="1122363"/>
            <a:ext cx="11512800" cy="1323439"/>
          </a:xfrm>
          <a:prstGeom prst="rect">
            <a:avLst/>
          </a:prstGeom>
          <a:noFill/>
        </p:spPr>
        <p:txBody>
          <a:bodyPr wrap="square" rtlCol="0">
            <a:spAutoFit/>
          </a:bodyPr>
          <a:lstStyle/>
          <a:p>
            <a:r>
              <a:rPr lang="en-IN" sz="4000" dirty="0">
                <a:latin typeface="Algerian" panose="04020705040A02060702" pitchFamily="82" charset="0"/>
              </a:rPr>
              <a:t>          </a:t>
            </a:r>
            <a:r>
              <a:rPr lang="en-IN" sz="4000" b="1" dirty="0">
                <a:solidFill>
                  <a:schemeClr val="accent1">
                    <a:lumMod val="20000"/>
                    <a:lumOff val="80000"/>
                  </a:schemeClr>
                </a:solidFill>
                <a:latin typeface="Anurati" pitchFamily="50" charset="0"/>
              </a:rPr>
              <a:t>GYM    MANAGEMENT    </a:t>
            </a:r>
            <a:r>
              <a:rPr lang="en-IN" sz="4000" b="1" dirty="0">
                <a:solidFill>
                  <a:schemeClr val="accent2">
                    <a:lumMod val="20000"/>
                    <a:lumOff val="80000"/>
                  </a:schemeClr>
                </a:solidFill>
                <a:latin typeface="Anurati" pitchFamily="50" charset="0"/>
              </a:rPr>
              <a:t>SYSTEM</a:t>
            </a:r>
          </a:p>
          <a:p>
            <a:endParaRPr lang="en-IN" sz="4000" dirty="0">
              <a:latin typeface="Algerian" panose="04020705040A02060702" pitchFamily="82" charset="0"/>
            </a:endParaRPr>
          </a:p>
        </p:txBody>
      </p:sp>
    </p:spTree>
    <p:extLst>
      <p:ext uri="{BB962C8B-B14F-4D97-AF65-F5344CB8AC3E}">
        <p14:creationId xmlns:p14="http://schemas.microsoft.com/office/powerpoint/2010/main" val="608467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26F9D-D007-D100-DAF0-E181349CD825}"/>
              </a:ext>
            </a:extLst>
          </p:cNvPr>
          <p:cNvSpPr>
            <a:spLocks noGrp="1"/>
          </p:cNvSpPr>
          <p:nvPr>
            <p:ph type="title"/>
          </p:nvPr>
        </p:nvSpPr>
        <p:spPr>
          <a:xfrm>
            <a:off x="677334" y="609600"/>
            <a:ext cx="8596668" cy="775648"/>
          </a:xfrm>
        </p:spPr>
        <p:txBody>
          <a:bodyPr>
            <a:normAutofit fontScale="90000"/>
          </a:bodyPr>
          <a:lstStyle/>
          <a:p>
            <a:r>
              <a:rPr lang="en-IN" dirty="0">
                <a:latin typeface="Goudy Stout" panose="0202090407030B020401" pitchFamily="18" charset="0"/>
              </a:rPr>
              <a:t>Activity Diagram</a:t>
            </a:r>
          </a:p>
        </p:txBody>
      </p:sp>
      <p:pic>
        <p:nvPicPr>
          <p:cNvPr id="5" name="Content Placeholder 4">
            <a:extLst>
              <a:ext uri="{FF2B5EF4-FFF2-40B4-BE49-F238E27FC236}">
                <a16:creationId xmlns:a16="http://schemas.microsoft.com/office/drawing/2014/main" id="{4239EF34-8AFB-55B8-0501-509D410B3E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80281" y="1241946"/>
            <a:ext cx="7151426" cy="5697941"/>
          </a:xfrm>
        </p:spPr>
      </p:pic>
    </p:spTree>
    <p:extLst>
      <p:ext uri="{BB962C8B-B14F-4D97-AF65-F5344CB8AC3E}">
        <p14:creationId xmlns:p14="http://schemas.microsoft.com/office/powerpoint/2010/main" val="473125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C9F22-CC0A-8CD9-B5D0-2928703CF79B}"/>
              </a:ext>
            </a:extLst>
          </p:cNvPr>
          <p:cNvSpPr>
            <a:spLocks noGrp="1"/>
          </p:cNvSpPr>
          <p:nvPr>
            <p:ph type="title"/>
          </p:nvPr>
        </p:nvSpPr>
        <p:spPr>
          <a:xfrm>
            <a:off x="677334" y="609600"/>
            <a:ext cx="8596668" cy="707409"/>
          </a:xfrm>
        </p:spPr>
        <p:txBody>
          <a:bodyPr>
            <a:normAutofit fontScale="90000"/>
          </a:bodyPr>
          <a:lstStyle/>
          <a:p>
            <a:r>
              <a:rPr lang="en-IN" dirty="0">
                <a:latin typeface="Goudy Stout" panose="0202090407030B020401" pitchFamily="18" charset="0"/>
              </a:rPr>
              <a:t>Sequence Diagram</a:t>
            </a:r>
          </a:p>
        </p:txBody>
      </p:sp>
      <p:pic>
        <p:nvPicPr>
          <p:cNvPr id="5" name="Content Placeholder 4">
            <a:extLst>
              <a:ext uri="{FF2B5EF4-FFF2-40B4-BE49-F238E27FC236}">
                <a16:creationId xmlns:a16="http://schemas.microsoft.com/office/drawing/2014/main" id="{F691FB7D-BAB1-FE6D-28A3-4F4765763A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5" y="1119116"/>
            <a:ext cx="6678228" cy="5670645"/>
          </a:xfrm>
        </p:spPr>
      </p:pic>
    </p:spTree>
    <p:extLst>
      <p:ext uri="{BB962C8B-B14F-4D97-AF65-F5344CB8AC3E}">
        <p14:creationId xmlns:p14="http://schemas.microsoft.com/office/powerpoint/2010/main" val="1604174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2EBAB-F1E5-4356-8C3E-8EBDDEB86C9F}"/>
              </a:ext>
            </a:extLst>
          </p:cNvPr>
          <p:cNvSpPr>
            <a:spLocks noGrp="1"/>
          </p:cNvSpPr>
          <p:nvPr>
            <p:ph type="title"/>
          </p:nvPr>
        </p:nvSpPr>
        <p:spPr>
          <a:xfrm>
            <a:off x="677334" y="609600"/>
            <a:ext cx="8596668" cy="837063"/>
          </a:xfrm>
        </p:spPr>
        <p:txBody>
          <a:bodyPr/>
          <a:lstStyle/>
          <a:p>
            <a:r>
              <a:rPr lang="en-IN" dirty="0">
                <a:latin typeface="Goudy Stout" panose="0202090407030B020401" pitchFamily="18" charset="0"/>
              </a:rPr>
              <a:t>Use Case Diagram</a:t>
            </a:r>
          </a:p>
        </p:txBody>
      </p:sp>
      <p:pic>
        <p:nvPicPr>
          <p:cNvPr id="5" name="Content Placeholder 4">
            <a:extLst>
              <a:ext uri="{FF2B5EF4-FFF2-40B4-BE49-F238E27FC236}">
                <a16:creationId xmlns:a16="http://schemas.microsoft.com/office/drawing/2014/main" id="{B2C8FB7B-7DB9-C84F-062F-146F1905B1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863" y="1323833"/>
            <a:ext cx="8596312" cy="5261212"/>
          </a:xfrm>
        </p:spPr>
      </p:pic>
    </p:spTree>
    <p:extLst>
      <p:ext uri="{BB962C8B-B14F-4D97-AF65-F5344CB8AC3E}">
        <p14:creationId xmlns:p14="http://schemas.microsoft.com/office/powerpoint/2010/main" val="2536670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9D77B-DFE8-9634-1D6B-36372ED6E81E}"/>
              </a:ext>
            </a:extLst>
          </p:cNvPr>
          <p:cNvSpPr>
            <a:spLocks noGrp="1"/>
          </p:cNvSpPr>
          <p:nvPr>
            <p:ph type="title"/>
          </p:nvPr>
        </p:nvSpPr>
        <p:spPr/>
        <p:txBody>
          <a:bodyPr/>
          <a:lstStyle/>
          <a:p>
            <a:r>
              <a:rPr lang="en-IN" dirty="0">
                <a:latin typeface="Goudy Stout" panose="0202090407030B020401" pitchFamily="18" charset="0"/>
              </a:rPr>
              <a:t>Data Flow Diagram</a:t>
            </a:r>
          </a:p>
        </p:txBody>
      </p:sp>
      <p:pic>
        <p:nvPicPr>
          <p:cNvPr id="5" name="Content Placeholder 4">
            <a:extLst>
              <a:ext uri="{FF2B5EF4-FFF2-40B4-BE49-F238E27FC236}">
                <a16:creationId xmlns:a16="http://schemas.microsoft.com/office/drawing/2014/main" id="{C2D40C07-F981-9AEB-93F4-5A1A7650F1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2514" y="1753737"/>
            <a:ext cx="9669438" cy="4756245"/>
          </a:xfrm>
        </p:spPr>
      </p:pic>
    </p:spTree>
    <p:extLst>
      <p:ext uri="{BB962C8B-B14F-4D97-AF65-F5344CB8AC3E}">
        <p14:creationId xmlns:p14="http://schemas.microsoft.com/office/powerpoint/2010/main" val="2207780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A848D-88E8-1F5E-05B7-D34D28D9B42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42B2655-ED8D-2817-F4EB-A34784D0F1AF}"/>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6451940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FCA0C-0348-7D02-76FF-470C38C284D7}"/>
              </a:ext>
            </a:extLst>
          </p:cNvPr>
          <p:cNvSpPr>
            <a:spLocks noGrp="1"/>
          </p:cNvSpPr>
          <p:nvPr>
            <p:ph type="title"/>
          </p:nvPr>
        </p:nvSpPr>
        <p:spPr>
          <a:xfrm>
            <a:off x="677334" y="609600"/>
            <a:ext cx="8596668" cy="809767"/>
          </a:xfrm>
        </p:spPr>
        <p:txBody>
          <a:bodyPr/>
          <a:lstStyle/>
          <a:p>
            <a:r>
              <a:rPr lang="en-IN" dirty="0">
                <a:latin typeface="Broadway" panose="04040905080B02020502" pitchFamily="82" charset="0"/>
              </a:rPr>
              <a:t>                           </a:t>
            </a:r>
            <a:r>
              <a:rPr lang="en-IN" sz="4400" dirty="0">
                <a:latin typeface="Broadway" panose="04040905080B02020502" pitchFamily="82" charset="0"/>
              </a:rPr>
              <a:t>Contents</a:t>
            </a:r>
            <a:r>
              <a:rPr lang="en-IN" dirty="0">
                <a:latin typeface="Broadway" panose="04040905080B02020502" pitchFamily="82" charset="0"/>
              </a:rPr>
              <a:t> </a:t>
            </a:r>
          </a:p>
        </p:txBody>
      </p:sp>
      <p:sp>
        <p:nvSpPr>
          <p:cNvPr id="3" name="Content Placeholder 2">
            <a:extLst>
              <a:ext uri="{FF2B5EF4-FFF2-40B4-BE49-F238E27FC236}">
                <a16:creationId xmlns:a16="http://schemas.microsoft.com/office/drawing/2014/main" id="{A2DD2551-A073-A70B-FE3D-7E9EB3D2500D}"/>
              </a:ext>
            </a:extLst>
          </p:cNvPr>
          <p:cNvSpPr>
            <a:spLocks noGrp="1"/>
          </p:cNvSpPr>
          <p:nvPr>
            <p:ph idx="1"/>
          </p:nvPr>
        </p:nvSpPr>
        <p:spPr>
          <a:xfrm>
            <a:off x="677334" y="1419367"/>
            <a:ext cx="8596668" cy="4621995"/>
          </a:xfrm>
        </p:spPr>
        <p:txBody>
          <a:bodyPr>
            <a:normAutofit/>
          </a:bodyPr>
          <a:lstStyle/>
          <a:p>
            <a:r>
              <a:rPr lang="en-IN" sz="2800" dirty="0"/>
              <a:t>Abstract</a:t>
            </a:r>
          </a:p>
          <a:p>
            <a:r>
              <a:rPr lang="en-IN" sz="2800" dirty="0"/>
              <a:t>Introduction</a:t>
            </a:r>
          </a:p>
          <a:p>
            <a:r>
              <a:rPr lang="en-IN" sz="2800" dirty="0"/>
              <a:t>Modules</a:t>
            </a:r>
          </a:p>
          <a:p>
            <a:r>
              <a:rPr lang="en-IN" sz="2800" dirty="0"/>
              <a:t>Requirements</a:t>
            </a:r>
          </a:p>
          <a:p>
            <a:r>
              <a:rPr lang="en-IN" sz="2800" dirty="0"/>
              <a:t>UML Diagrams</a:t>
            </a:r>
          </a:p>
          <a:p>
            <a:r>
              <a:rPr lang="en-IN" sz="2800" dirty="0"/>
              <a:t>Features</a:t>
            </a:r>
          </a:p>
          <a:p>
            <a:r>
              <a:rPr lang="en-IN" sz="2800" dirty="0"/>
              <a:t>Conclusion</a:t>
            </a:r>
          </a:p>
        </p:txBody>
      </p:sp>
    </p:spTree>
    <p:extLst>
      <p:ext uri="{BB962C8B-B14F-4D97-AF65-F5344CB8AC3E}">
        <p14:creationId xmlns:p14="http://schemas.microsoft.com/office/powerpoint/2010/main" val="2882120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5662E-343D-3EDC-E88F-3DA7F82BCB97}"/>
              </a:ext>
            </a:extLst>
          </p:cNvPr>
          <p:cNvSpPr>
            <a:spLocks noGrp="1"/>
          </p:cNvSpPr>
          <p:nvPr>
            <p:ph type="title"/>
          </p:nvPr>
        </p:nvSpPr>
        <p:spPr>
          <a:xfrm>
            <a:off x="677334" y="609600"/>
            <a:ext cx="8596668" cy="796119"/>
          </a:xfrm>
        </p:spPr>
        <p:txBody>
          <a:bodyPr>
            <a:normAutofit/>
          </a:bodyPr>
          <a:lstStyle/>
          <a:p>
            <a:r>
              <a:rPr lang="en-IN" sz="4000" dirty="0">
                <a:latin typeface="Goudy Stout" panose="0202090407030B020401" pitchFamily="18" charset="0"/>
              </a:rPr>
              <a:t> Abstract</a:t>
            </a:r>
          </a:p>
        </p:txBody>
      </p:sp>
      <p:sp>
        <p:nvSpPr>
          <p:cNvPr id="3" name="Content Placeholder 2">
            <a:extLst>
              <a:ext uri="{FF2B5EF4-FFF2-40B4-BE49-F238E27FC236}">
                <a16:creationId xmlns:a16="http://schemas.microsoft.com/office/drawing/2014/main" id="{FB7C270A-D449-3EFA-9E28-6EA16F7F0251}"/>
              </a:ext>
            </a:extLst>
          </p:cNvPr>
          <p:cNvSpPr>
            <a:spLocks noGrp="1"/>
          </p:cNvSpPr>
          <p:nvPr>
            <p:ph idx="1"/>
          </p:nvPr>
        </p:nvSpPr>
        <p:spPr>
          <a:xfrm>
            <a:off x="677334" y="1603613"/>
            <a:ext cx="8596668" cy="4437750"/>
          </a:xfrm>
        </p:spPr>
        <p:txBody>
          <a:bodyPr>
            <a:noAutofit/>
          </a:bodyPr>
          <a:lstStyle/>
          <a:p>
            <a:pPr>
              <a:lnSpc>
                <a:spcPct val="115000"/>
              </a:lnSpc>
              <a:spcAft>
                <a:spcPts val="800"/>
              </a:spcAft>
            </a:pPr>
            <a:r>
              <a:rPr lang="en-IN" sz="1400" kern="100" dirty="0">
                <a:effectLst/>
                <a:latin typeface="Aptos" panose="020B0004020202020204" pitchFamily="34" charset="0"/>
                <a:ea typeface="Calibri" panose="020F0502020204030204" pitchFamily="34" charset="0"/>
                <a:cs typeface="Times New Roman" panose="02020603050405020304" pitchFamily="18" charset="0"/>
              </a:rPr>
              <a:t>The Gym Fitness Management System is a web-based application developed using Django (Python), HTML5, CSS, JavaScript, and MySQL, aiming to modernize gym operations by digitizing every manual task. The project provides a centralized platform for administrators, trainers, members, and guests to interact with various gym-related activities efficiently.</a:t>
            </a:r>
          </a:p>
          <a:p>
            <a:pPr>
              <a:lnSpc>
                <a:spcPct val="115000"/>
              </a:lnSpc>
              <a:spcAft>
                <a:spcPts val="800"/>
              </a:spcAft>
            </a:pPr>
            <a:r>
              <a:rPr lang="en-IN" sz="1400" kern="100" dirty="0">
                <a:effectLst/>
                <a:latin typeface="Aptos" panose="020B0004020202020204" pitchFamily="34" charset="0"/>
                <a:ea typeface="Calibri" panose="020F0502020204030204" pitchFamily="34" charset="0"/>
                <a:cs typeface="Times New Roman" panose="02020603050405020304" pitchFamily="18" charset="0"/>
              </a:rPr>
              <a:t>The system allows administrators to manage gym memberships, attendance, products, payments, and fitness content, while trainers can create and assign personalized workout schedules and diet plans for members. Members can access these plans, track attendance, shop for gym products, and engage with fitness blogs and videos. Additionally, guests can explore the platform and seamlessly register for gym memberships.</a:t>
            </a:r>
          </a:p>
          <a:p>
            <a:pPr>
              <a:lnSpc>
                <a:spcPct val="115000"/>
              </a:lnSpc>
              <a:spcAft>
                <a:spcPts val="800"/>
              </a:spcAft>
            </a:pPr>
            <a:r>
              <a:rPr lang="en-IN" sz="1400" kern="100" dirty="0">
                <a:effectLst/>
                <a:latin typeface="Aptos" panose="020B0004020202020204" pitchFamily="34" charset="0"/>
                <a:ea typeface="Calibri" panose="020F0502020204030204" pitchFamily="34" charset="0"/>
                <a:cs typeface="Times New Roman" panose="02020603050405020304" pitchFamily="18" charset="0"/>
              </a:rPr>
              <a:t>Key functionalities include automated attendance tracking, membership plan management, product purchases, feedback collection, and comprehensive reporting with advanced filters. The database is designed with structured tables to manage users, memberships, workouts, and payments effectively.</a:t>
            </a:r>
          </a:p>
          <a:p>
            <a:pPr>
              <a:lnSpc>
                <a:spcPct val="115000"/>
              </a:lnSpc>
              <a:spcAft>
                <a:spcPts val="800"/>
              </a:spcAft>
            </a:pPr>
            <a:r>
              <a:rPr lang="en-IN" sz="1400" kern="100" dirty="0">
                <a:effectLst/>
                <a:latin typeface="Aptos" panose="020B0004020202020204" pitchFamily="34" charset="0"/>
                <a:ea typeface="Calibri" panose="020F0502020204030204" pitchFamily="34" charset="0"/>
                <a:cs typeface="Times New Roman" panose="02020603050405020304" pitchFamily="18" charset="0"/>
              </a:rPr>
              <a:t>By replacing traditional manual methods, this system significantly improves efficiency, reduces operational complexity, and enhances user engagement. The platform’s scalability and user-friendly interface make it a valuable tool for gym owners, trainers, and members, fostering an integrated fitness ecosystem.</a:t>
            </a:r>
          </a:p>
          <a:p>
            <a:endParaRPr lang="en-IN" sz="1600" dirty="0">
              <a:latin typeface="Aptos" panose="020B0004020202020204" pitchFamily="34" charset="0"/>
            </a:endParaRPr>
          </a:p>
        </p:txBody>
      </p:sp>
    </p:spTree>
    <p:extLst>
      <p:ext uri="{BB962C8B-B14F-4D97-AF65-F5344CB8AC3E}">
        <p14:creationId xmlns:p14="http://schemas.microsoft.com/office/powerpoint/2010/main" val="3107827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FC05EF-92F2-2173-69ED-3B9B195BAEF6}"/>
              </a:ext>
            </a:extLst>
          </p:cNvPr>
          <p:cNvSpPr>
            <a:spLocks noGrp="1"/>
          </p:cNvSpPr>
          <p:nvPr>
            <p:ph idx="1"/>
          </p:nvPr>
        </p:nvSpPr>
        <p:spPr>
          <a:xfrm>
            <a:off x="677334" y="1671851"/>
            <a:ext cx="8596668" cy="4369511"/>
          </a:xfrm>
        </p:spPr>
        <p:txBody>
          <a:bodyPr>
            <a:noAutofit/>
          </a:bodyPr>
          <a:lstStyle/>
          <a:p>
            <a:r>
              <a:rPr lang="en-US" sz="1400" dirty="0"/>
              <a:t>A </a:t>
            </a:r>
            <a:r>
              <a:rPr lang="en-US" sz="1400" b="1" dirty="0"/>
              <a:t>Gym Management System (GMS)</a:t>
            </a:r>
            <a:r>
              <a:rPr lang="en-US" sz="1400" dirty="0"/>
              <a:t> is a software application designed to streamline and automate the daily operations of a gym or fitness center. It enhances efficiency by managing memberships, payments, class schedules, trainer assignments, and overall facility administration.</a:t>
            </a:r>
          </a:p>
          <a:p>
            <a:r>
              <a:rPr lang="en-US" sz="1400" b="1" dirty="0"/>
              <a:t>Key Features</a:t>
            </a:r>
          </a:p>
          <a:p>
            <a:pPr>
              <a:buFont typeface="+mj-lt"/>
              <a:buAutoNum type="arabicPeriod"/>
            </a:pPr>
            <a:r>
              <a:rPr lang="en-US" sz="1400" b="1" dirty="0"/>
              <a:t>Membership Management</a:t>
            </a:r>
            <a:r>
              <a:rPr lang="en-US" sz="1400" dirty="0"/>
              <a:t> – Tracks member registrations, renewals, and attendance.</a:t>
            </a:r>
          </a:p>
          <a:p>
            <a:pPr>
              <a:buFont typeface="+mj-lt"/>
              <a:buAutoNum type="arabicPeriod"/>
            </a:pPr>
            <a:r>
              <a:rPr lang="en-US" sz="1400" b="1" dirty="0"/>
              <a:t>Billing &amp; Payments</a:t>
            </a:r>
            <a:r>
              <a:rPr lang="en-US" sz="1400" dirty="0"/>
              <a:t> – Automates invoicing, online payments, and subscription plans.</a:t>
            </a:r>
          </a:p>
          <a:p>
            <a:pPr>
              <a:buFont typeface="+mj-lt"/>
              <a:buAutoNum type="arabicPeriod"/>
            </a:pPr>
            <a:r>
              <a:rPr lang="en-US" sz="1400" b="1" dirty="0"/>
              <a:t>Class &amp; Trainer Scheduling</a:t>
            </a:r>
            <a:r>
              <a:rPr lang="en-US" sz="1400" dirty="0"/>
              <a:t> – Organizes workout sessions, personal training appointments, and staff shifts.</a:t>
            </a:r>
          </a:p>
          <a:p>
            <a:pPr>
              <a:buFont typeface="+mj-lt"/>
              <a:buAutoNum type="arabicPeriod"/>
            </a:pPr>
            <a:r>
              <a:rPr lang="en-US" sz="1400" b="1" dirty="0"/>
              <a:t>Inventory &amp; Equipment Management</a:t>
            </a:r>
            <a:r>
              <a:rPr lang="en-US" sz="1400" dirty="0"/>
              <a:t> – Monitors gym equipment availability, usage, and maintenance needs.</a:t>
            </a:r>
          </a:p>
          <a:p>
            <a:pPr>
              <a:buFont typeface="+mj-lt"/>
              <a:buAutoNum type="arabicPeriod"/>
            </a:pPr>
            <a:r>
              <a:rPr lang="en-US" sz="1400" b="1" dirty="0"/>
              <a:t>Reporting &amp; Analytics</a:t>
            </a:r>
            <a:r>
              <a:rPr lang="en-US" sz="1400" dirty="0"/>
              <a:t> – Provides insights into member activity, revenue, and overall performance.</a:t>
            </a:r>
          </a:p>
          <a:p>
            <a:r>
              <a:rPr lang="en-US" sz="1400" b="1" dirty="0"/>
              <a:t>Benefits of a Gym Management System</a:t>
            </a:r>
          </a:p>
          <a:p>
            <a:pPr>
              <a:buFont typeface="Arial" panose="020B0604020202020204" pitchFamily="34" charset="0"/>
              <a:buChar char="•"/>
            </a:pPr>
            <a:r>
              <a:rPr lang="en-US" sz="1400" b="1" dirty="0"/>
              <a:t>Efficiency</a:t>
            </a:r>
            <a:r>
              <a:rPr lang="en-US" sz="1400" dirty="0"/>
              <a:t> – Reduces manual paperwork and saves time.</a:t>
            </a:r>
          </a:p>
          <a:p>
            <a:pPr>
              <a:buFont typeface="Arial" panose="020B0604020202020204" pitchFamily="34" charset="0"/>
              <a:buChar char="•"/>
            </a:pPr>
            <a:r>
              <a:rPr lang="en-US" sz="1400" b="1" dirty="0"/>
              <a:t>Improved Customer Experience</a:t>
            </a:r>
            <a:r>
              <a:rPr lang="en-US" sz="1400" dirty="0"/>
              <a:t> – Offers easy online booking and automated reminders.</a:t>
            </a:r>
          </a:p>
          <a:p>
            <a:pPr>
              <a:buFont typeface="Arial" panose="020B0604020202020204" pitchFamily="34" charset="0"/>
              <a:buChar char="•"/>
            </a:pPr>
            <a:r>
              <a:rPr lang="en-US" sz="1400" b="1" dirty="0"/>
              <a:t>Financial Tracking</a:t>
            </a:r>
            <a:r>
              <a:rPr lang="en-US" sz="1400" dirty="0"/>
              <a:t> – Ensures accurate billing and revenue monitoring.</a:t>
            </a:r>
          </a:p>
          <a:p>
            <a:pPr>
              <a:buFont typeface="Arial" panose="020B0604020202020204" pitchFamily="34" charset="0"/>
              <a:buChar char="•"/>
            </a:pPr>
            <a:r>
              <a:rPr lang="en-US" sz="1400" b="1" dirty="0"/>
              <a:t>Data Security</a:t>
            </a:r>
            <a:r>
              <a:rPr lang="en-US" sz="1400" dirty="0"/>
              <a:t> – Protects sensitive member information.</a:t>
            </a:r>
          </a:p>
          <a:p>
            <a:endParaRPr lang="en-IN" sz="1400" dirty="0"/>
          </a:p>
          <a:p>
            <a:endParaRPr lang="en-IN" sz="1400" dirty="0"/>
          </a:p>
        </p:txBody>
      </p:sp>
      <p:sp>
        <p:nvSpPr>
          <p:cNvPr id="5" name="Title 4">
            <a:extLst>
              <a:ext uri="{FF2B5EF4-FFF2-40B4-BE49-F238E27FC236}">
                <a16:creationId xmlns:a16="http://schemas.microsoft.com/office/drawing/2014/main" id="{349139B7-61C0-A2C9-449A-55CCEF1D8325}"/>
              </a:ext>
            </a:extLst>
          </p:cNvPr>
          <p:cNvSpPr>
            <a:spLocks noGrp="1"/>
          </p:cNvSpPr>
          <p:nvPr>
            <p:ph type="title"/>
          </p:nvPr>
        </p:nvSpPr>
        <p:spPr>
          <a:xfrm>
            <a:off x="677334" y="609600"/>
            <a:ext cx="8596668" cy="796119"/>
          </a:xfrm>
        </p:spPr>
        <p:txBody>
          <a:bodyPr/>
          <a:lstStyle/>
          <a:p>
            <a:r>
              <a:rPr lang="en-IN" dirty="0">
                <a:latin typeface="Goudy Stout" panose="0202090407030B020401" pitchFamily="18" charset="0"/>
              </a:rPr>
              <a:t>Introduction</a:t>
            </a:r>
          </a:p>
        </p:txBody>
      </p:sp>
    </p:spTree>
    <p:extLst>
      <p:ext uri="{BB962C8B-B14F-4D97-AF65-F5344CB8AC3E}">
        <p14:creationId xmlns:p14="http://schemas.microsoft.com/office/powerpoint/2010/main" val="1531710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A02C9-2A6A-EDDB-4C8F-5A02F5252E3D}"/>
              </a:ext>
            </a:extLst>
          </p:cNvPr>
          <p:cNvSpPr>
            <a:spLocks noGrp="1"/>
          </p:cNvSpPr>
          <p:nvPr>
            <p:ph type="title"/>
          </p:nvPr>
        </p:nvSpPr>
        <p:spPr>
          <a:xfrm>
            <a:off x="677334" y="609600"/>
            <a:ext cx="8596668" cy="645994"/>
          </a:xfrm>
        </p:spPr>
        <p:txBody>
          <a:bodyPr/>
          <a:lstStyle/>
          <a:p>
            <a:r>
              <a:rPr lang="en-IN" dirty="0">
                <a:latin typeface="Goudy Stout" panose="0202090407030B020401" pitchFamily="18" charset="0"/>
              </a:rPr>
              <a:t>Modules</a:t>
            </a:r>
          </a:p>
        </p:txBody>
      </p:sp>
      <p:sp>
        <p:nvSpPr>
          <p:cNvPr id="3" name="Content Placeholder 2">
            <a:extLst>
              <a:ext uri="{FF2B5EF4-FFF2-40B4-BE49-F238E27FC236}">
                <a16:creationId xmlns:a16="http://schemas.microsoft.com/office/drawing/2014/main" id="{C4982315-5580-12BF-7A38-6D1A48E82136}"/>
              </a:ext>
            </a:extLst>
          </p:cNvPr>
          <p:cNvSpPr>
            <a:spLocks noGrp="1"/>
          </p:cNvSpPr>
          <p:nvPr>
            <p:ph idx="1"/>
          </p:nvPr>
        </p:nvSpPr>
        <p:spPr>
          <a:xfrm>
            <a:off x="677334" y="1255595"/>
            <a:ext cx="8596668" cy="4785768"/>
          </a:xfrm>
        </p:spPr>
        <p:txBody>
          <a:bodyPr>
            <a:normAutofit fontScale="92500" lnSpcReduction="10000"/>
          </a:bodyPr>
          <a:lstStyle/>
          <a:p>
            <a:r>
              <a:rPr lang="en-IN" sz="3000" b="1" kern="1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rPr>
              <a:t>Number of Modules</a:t>
            </a:r>
            <a:r>
              <a:rPr lang="en-IN" sz="1800" b="1" kern="1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2600" b="1" kern="1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2600"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indent="0">
              <a:buNone/>
            </a:pPr>
            <a:r>
              <a:rPr lang="en-IN" sz="1800" b="1" kern="1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rPr>
              <a:t>Admin Module</a:t>
            </a:r>
          </a:p>
          <a:p>
            <a:r>
              <a:rPr lang="en-IN" sz="1800" dirty="0">
                <a:effectLst/>
                <a:latin typeface="Times New Roman" panose="02020603050405020304" pitchFamily="18" charset="0"/>
                <a:ea typeface="Calibri" panose="020F0502020204030204" pitchFamily="34" charset="0"/>
              </a:rPr>
              <a:t>The </a:t>
            </a:r>
            <a:r>
              <a:rPr lang="en-IN" sz="1800" b="1" dirty="0">
                <a:effectLst/>
                <a:latin typeface="Times New Roman" panose="02020603050405020304" pitchFamily="18" charset="0"/>
                <a:ea typeface="Calibri" panose="020F0502020204030204" pitchFamily="34" charset="0"/>
              </a:rPr>
              <a:t>Admin Module</a:t>
            </a:r>
            <a:r>
              <a:rPr lang="en-IN" sz="1800" dirty="0">
                <a:effectLst/>
                <a:latin typeface="Times New Roman" panose="02020603050405020304" pitchFamily="18" charset="0"/>
                <a:ea typeface="Calibri" panose="020F0502020204030204" pitchFamily="34" charset="0"/>
              </a:rPr>
              <a:t> is the backbone of the system, providing comprehensive management capabilities for all aspects of the gym's operations. It is designed for the gym owner or staff with administrative privileges</a:t>
            </a:r>
            <a:r>
              <a:rPr lang="en-IN" b="1" kern="100" dirty="0">
                <a:solidFill>
                  <a:srgbClr val="2F5496"/>
                </a:solidFill>
                <a:latin typeface="Times New Roman" panose="02020603050405020304" pitchFamily="18" charset="0"/>
                <a:ea typeface="Calibri" panose="020F0502020204030204" pitchFamily="34" charset="0"/>
                <a:cs typeface="Times New Roman" panose="02020603050405020304" pitchFamily="18" charset="0"/>
              </a:rPr>
              <a:t>.</a:t>
            </a:r>
          </a:p>
          <a:p>
            <a:pPr marL="0" indent="0">
              <a:buNone/>
            </a:pPr>
            <a:r>
              <a:rPr lang="en-IN" sz="1800" b="1" kern="1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rPr>
              <a:t>Trainer Module</a:t>
            </a:r>
            <a:endParaRPr lang="en-IN" sz="1800" b="1" kern="100"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p>
            <a:r>
              <a:rPr lang="en-IN" sz="1800" dirty="0">
                <a:effectLst/>
                <a:latin typeface="Times New Roman" panose="02020603050405020304" pitchFamily="18" charset="0"/>
                <a:ea typeface="Calibri" panose="020F0502020204030204" pitchFamily="34" charset="0"/>
              </a:rPr>
              <a:t>The </a:t>
            </a:r>
            <a:r>
              <a:rPr lang="en-IN" sz="1800" b="1" dirty="0">
                <a:effectLst/>
                <a:latin typeface="Times New Roman" panose="02020603050405020304" pitchFamily="18" charset="0"/>
                <a:ea typeface="Calibri" panose="020F0502020204030204" pitchFamily="34" charset="0"/>
              </a:rPr>
              <a:t>Trainer Module</a:t>
            </a:r>
            <a:r>
              <a:rPr lang="en-IN" sz="1800" dirty="0">
                <a:effectLst/>
                <a:latin typeface="Times New Roman" panose="02020603050405020304" pitchFamily="18" charset="0"/>
                <a:ea typeface="Calibri" panose="020F0502020204030204" pitchFamily="34" charset="0"/>
              </a:rPr>
              <a:t> is designed for gym trainers, allowing them to manage members' fitness activities and track their progress.</a:t>
            </a:r>
            <a:endParaRPr lang="en-IN" b="1" kern="100" dirty="0">
              <a:solidFill>
                <a:srgbClr val="2F5496"/>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en-IN" sz="1800" b="1" kern="1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rPr>
              <a:t>Member Module</a:t>
            </a:r>
            <a:endParaRPr lang="en-IN" sz="1800" b="1" kern="100"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p>
            <a:r>
              <a:rPr lang="en-IN" sz="1800" dirty="0">
                <a:effectLst/>
                <a:latin typeface="Times New Roman" panose="02020603050405020304" pitchFamily="18" charset="0"/>
                <a:ea typeface="Calibri" panose="020F0502020204030204" pitchFamily="34" charset="0"/>
              </a:rPr>
              <a:t>The </a:t>
            </a:r>
            <a:r>
              <a:rPr lang="en-IN" sz="1800" b="1" dirty="0">
                <a:effectLst/>
                <a:latin typeface="Times New Roman" panose="02020603050405020304" pitchFamily="18" charset="0"/>
                <a:ea typeface="Calibri" panose="020F0502020204030204" pitchFamily="34" charset="0"/>
              </a:rPr>
              <a:t>Member Module</a:t>
            </a:r>
            <a:r>
              <a:rPr lang="en-IN" sz="1800" dirty="0">
                <a:effectLst/>
                <a:latin typeface="Times New Roman" panose="02020603050405020304" pitchFamily="18" charset="0"/>
                <a:ea typeface="Calibri" panose="020F0502020204030204" pitchFamily="34" charset="0"/>
              </a:rPr>
              <a:t> focuses on providing gym members with a personalized experience and tools to track their fitness journey.</a:t>
            </a:r>
          </a:p>
          <a:p>
            <a:pPr marL="0" indent="0">
              <a:buNone/>
            </a:pPr>
            <a:r>
              <a:rPr lang="en-IN" sz="1800" b="1" kern="1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rPr>
              <a:t>Guest Module</a:t>
            </a:r>
            <a:endParaRPr lang="en-IN" sz="1800" b="1" kern="100"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p>
            <a:r>
              <a:rPr lang="en-IN" sz="1800" dirty="0">
                <a:effectLst/>
                <a:latin typeface="Times New Roman" panose="02020603050405020304" pitchFamily="18" charset="0"/>
                <a:ea typeface="Calibri" panose="020F0502020204030204" pitchFamily="34" charset="0"/>
              </a:rPr>
              <a:t>The </a:t>
            </a:r>
            <a:r>
              <a:rPr lang="en-IN" sz="1800" b="1" dirty="0">
                <a:effectLst/>
                <a:latin typeface="Times New Roman" panose="02020603050405020304" pitchFamily="18" charset="0"/>
                <a:ea typeface="Calibri" panose="020F0502020204030204" pitchFamily="34" charset="0"/>
              </a:rPr>
              <a:t>Guest Module</a:t>
            </a:r>
            <a:r>
              <a:rPr lang="en-IN" sz="1800" dirty="0">
                <a:effectLst/>
                <a:latin typeface="Times New Roman" panose="02020603050405020304" pitchFamily="18" charset="0"/>
                <a:ea typeface="Calibri" panose="020F0502020204030204" pitchFamily="34" charset="0"/>
              </a:rPr>
              <a:t> is for individuals who are not yet members but are exploring the gym's offerings. It allows potential members to interact with the platform to a limited extent.</a:t>
            </a:r>
            <a:endParaRPr lang="en-IN" b="1" kern="100" dirty="0">
              <a:solidFill>
                <a:srgbClr val="2F5496"/>
              </a:solidFill>
              <a:latin typeface="Times New Roman" panose="02020603050405020304" pitchFamily="18" charset="0"/>
              <a:ea typeface="Calibri" panose="020F0502020204030204" pitchFamily="34" charset="0"/>
              <a:cs typeface="Times New Roman" panose="02020603050405020304" pitchFamily="18" charset="0"/>
            </a:endParaRPr>
          </a:p>
          <a:p>
            <a:endParaRPr lang="en-IN" sz="1800" b="1" kern="100" dirty="0">
              <a:solidFill>
                <a:srgbClr val="2F5496"/>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1800" b="1" kern="100"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969828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F8B38-B893-C70D-4202-0163991D7F8E}"/>
              </a:ext>
            </a:extLst>
          </p:cNvPr>
          <p:cNvSpPr>
            <a:spLocks noGrp="1"/>
          </p:cNvSpPr>
          <p:nvPr>
            <p:ph type="title"/>
          </p:nvPr>
        </p:nvSpPr>
        <p:spPr>
          <a:xfrm>
            <a:off x="677334" y="609600"/>
            <a:ext cx="8596668" cy="714233"/>
          </a:xfrm>
        </p:spPr>
        <p:txBody>
          <a:bodyPr/>
          <a:lstStyle/>
          <a:p>
            <a:r>
              <a:rPr lang="en-IN" dirty="0">
                <a:latin typeface="Goudy Stout" panose="0202090407030B020401" pitchFamily="18" charset="0"/>
              </a:rPr>
              <a:t>Requirements</a:t>
            </a:r>
          </a:p>
        </p:txBody>
      </p:sp>
      <p:sp>
        <p:nvSpPr>
          <p:cNvPr id="3" name="Content Placeholder 2">
            <a:extLst>
              <a:ext uri="{FF2B5EF4-FFF2-40B4-BE49-F238E27FC236}">
                <a16:creationId xmlns:a16="http://schemas.microsoft.com/office/drawing/2014/main" id="{6ED959A7-2938-0771-51E2-34659D629786}"/>
              </a:ext>
            </a:extLst>
          </p:cNvPr>
          <p:cNvSpPr>
            <a:spLocks noGrp="1"/>
          </p:cNvSpPr>
          <p:nvPr>
            <p:ph idx="1"/>
          </p:nvPr>
        </p:nvSpPr>
        <p:spPr>
          <a:xfrm>
            <a:off x="677334" y="1392073"/>
            <a:ext cx="8596668" cy="4649290"/>
          </a:xfrm>
        </p:spPr>
        <p:txBody>
          <a:bodyPr>
            <a:noAutofit/>
          </a:bodyPr>
          <a:lstStyle/>
          <a:p>
            <a:pPr>
              <a:lnSpc>
                <a:spcPct val="115000"/>
              </a:lnSpc>
              <a:spcBef>
                <a:spcPts val="800"/>
              </a:spcBef>
              <a:spcAft>
                <a:spcPts val="400"/>
              </a:spcAft>
            </a:pPr>
            <a:r>
              <a:rPr lang="en-IN" sz="1400" b="1" kern="1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rPr>
              <a:t>System Configuration Required:</a:t>
            </a:r>
            <a:endParaRPr lang="en-IN" sz="1400"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Operating System</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Windows/Linux/MacOS</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Processor</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Intel i3 or higher</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RAM</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4GB or above</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Storage</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20GB free space</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Browser</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Chrome, Firefox, or Edge</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Bef>
                <a:spcPts val="800"/>
              </a:spcBef>
              <a:spcAft>
                <a:spcPts val="400"/>
              </a:spcAft>
            </a:pPr>
            <a:r>
              <a:rPr lang="en-IN" sz="1400" b="1" kern="1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rPr>
              <a:t>Software Required:</a:t>
            </a:r>
            <a:endParaRPr lang="en-IN" sz="1400" b="1" kern="10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Frontend</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HTML5, CSS 2.1, JavaScript</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Backend</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Python 3.8 with Django 3.1</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en-IN" sz="1400" b="1" kern="100" dirty="0">
                <a:effectLst/>
                <a:latin typeface="Times New Roman" panose="02020603050405020304" pitchFamily="18" charset="0"/>
                <a:ea typeface="Calibri" panose="020F0502020204030204" pitchFamily="34" charset="0"/>
                <a:cs typeface="Times New Roman" panose="02020603050405020304" pitchFamily="18" charset="0"/>
              </a:rPr>
              <a:t>Database</a:t>
            </a:r>
            <a:r>
              <a:rPr lang="en-IN" sz="1400" kern="100" dirty="0">
                <a:effectLst/>
                <a:latin typeface="Times New Roman" panose="02020603050405020304" pitchFamily="18" charset="0"/>
                <a:ea typeface="Calibri" panose="020F0502020204030204" pitchFamily="34" charset="0"/>
                <a:cs typeface="Times New Roman" panose="02020603050405020304" pitchFamily="18" charset="0"/>
              </a:rPr>
              <a:t>: MySQL 5.5</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sz="1400" dirty="0">
              <a:latin typeface="Aptos" panose="020B0004020202020204" pitchFamily="34" charset="0"/>
            </a:endParaRPr>
          </a:p>
        </p:txBody>
      </p:sp>
    </p:spTree>
    <p:extLst>
      <p:ext uri="{BB962C8B-B14F-4D97-AF65-F5344CB8AC3E}">
        <p14:creationId xmlns:p14="http://schemas.microsoft.com/office/powerpoint/2010/main" val="1880662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36927-9526-DDA9-4FE5-2D3D75DAA961}"/>
              </a:ext>
            </a:extLst>
          </p:cNvPr>
          <p:cNvSpPr>
            <a:spLocks noGrp="1"/>
          </p:cNvSpPr>
          <p:nvPr>
            <p:ph type="title"/>
          </p:nvPr>
        </p:nvSpPr>
        <p:spPr>
          <a:xfrm>
            <a:off x="677334" y="609600"/>
            <a:ext cx="8596668" cy="736800"/>
          </a:xfrm>
        </p:spPr>
        <p:txBody>
          <a:bodyPr>
            <a:normAutofit/>
          </a:bodyPr>
          <a:lstStyle/>
          <a:p>
            <a:r>
              <a:rPr lang="en-IN" sz="4000" dirty="0">
                <a:latin typeface="Algerian" panose="04020705040A02060702" pitchFamily="82" charset="0"/>
              </a:rPr>
              <a:t>         			UML DIAGRAMS </a:t>
            </a:r>
          </a:p>
        </p:txBody>
      </p:sp>
      <p:sp>
        <p:nvSpPr>
          <p:cNvPr id="3" name="Content Placeholder 2">
            <a:extLst>
              <a:ext uri="{FF2B5EF4-FFF2-40B4-BE49-F238E27FC236}">
                <a16:creationId xmlns:a16="http://schemas.microsoft.com/office/drawing/2014/main" id="{8EA2BBA1-7CF5-B906-AC04-BD08ED338D95}"/>
              </a:ext>
            </a:extLst>
          </p:cNvPr>
          <p:cNvSpPr>
            <a:spLocks noGrp="1"/>
          </p:cNvSpPr>
          <p:nvPr>
            <p:ph idx="1"/>
          </p:nvPr>
        </p:nvSpPr>
        <p:spPr>
          <a:xfrm>
            <a:off x="677334" y="1476001"/>
            <a:ext cx="8596668" cy="4565362"/>
          </a:xfrm>
        </p:spPr>
        <p:txBody>
          <a:bodyPr>
            <a:normAutofit/>
          </a:bodyPr>
          <a:lstStyle/>
          <a:p>
            <a:r>
              <a:rPr lang="en-IN" sz="3200" dirty="0">
                <a:latin typeface="Agency FB" panose="020B0503020202020204" pitchFamily="34" charset="0"/>
              </a:rPr>
              <a:t>Class Diagram</a:t>
            </a:r>
          </a:p>
          <a:p>
            <a:r>
              <a:rPr lang="en-IN" sz="3200" dirty="0">
                <a:latin typeface="Agency FB" panose="020B0503020202020204" pitchFamily="34" charset="0"/>
              </a:rPr>
              <a:t>ER Diagram </a:t>
            </a:r>
          </a:p>
          <a:p>
            <a:r>
              <a:rPr lang="en-IN" sz="3200" dirty="0">
                <a:latin typeface="Agency FB" panose="020B0503020202020204" pitchFamily="34" charset="0"/>
              </a:rPr>
              <a:t>Activity Diagram</a:t>
            </a:r>
          </a:p>
          <a:p>
            <a:r>
              <a:rPr lang="en-IN" sz="3200" dirty="0">
                <a:latin typeface="Agency FB" panose="020B0503020202020204" pitchFamily="34" charset="0"/>
              </a:rPr>
              <a:t>Sequence Diagram</a:t>
            </a:r>
          </a:p>
          <a:p>
            <a:r>
              <a:rPr lang="en-IN" sz="3200" dirty="0">
                <a:latin typeface="Agency FB" panose="020B0503020202020204" pitchFamily="34" charset="0"/>
              </a:rPr>
              <a:t>Data Flow Diagram</a:t>
            </a:r>
          </a:p>
          <a:p>
            <a:r>
              <a:rPr lang="en-IN" sz="3200" dirty="0">
                <a:latin typeface="Agency FB" panose="020B0503020202020204" pitchFamily="34" charset="0"/>
              </a:rPr>
              <a:t>Use Case Diagram</a:t>
            </a:r>
          </a:p>
        </p:txBody>
      </p:sp>
    </p:spTree>
    <p:extLst>
      <p:ext uri="{BB962C8B-B14F-4D97-AF65-F5344CB8AC3E}">
        <p14:creationId xmlns:p14="http://schemas.microsoft.com/office/powerpoint/2010/main" val="792669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25343-2F31-17CF-E57B-C102335E522C}"/>
              </a:ext>
            </a:extLst>
          </p:cNvPr>
          <p:cNvSpPr>
            <a:spLocks noGrp="1"/>
          </p:cNvSpPr>
          <p:nvPr>
            <p:ph type="title"/>
          </p:nvPr>
        </p:nvSpPr>
        <p:spPr>
          <a:xfrm>
            <a:off x="677334" y="609600"/>
            <a:ext cx="8596668" cy="652818"/>
          </a:xfrm>
        </p:spPr>
        <p:txBody>
          <a:bodyPr/>
          <a:lstStyle/>
          <a:p>
            <a:r>
              <a:rPr lang="en-IN" dirty="0">
                <a:latin typeface="Goudy Stout" panose="0202090407030B020401" pitchFamily="18" charset="0"/>
              </a:rPr>
              <a:t>Class Diagram</a:t>
            </a:r>
          </a:p>
        </p:txBody>
      </p:sp>
      <p:pic>
        <p:nvPicPr>
          <p:cNvPr id="5" name="Content Placeholder 4">
            <a:extLst>
              <a:ext uri="{FF2B5EF4-FFF2-40B4-BE49-F238E27FC236}">
                <a16:creationId xmlns:a16="http://schemas.microsoft.com/office/drawing/2014/main" id="{66A5CAD3-10CB-35E9-E7CA-5C85B9C01F9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0628" y="1338262"/>
            <a:ext cx="8768686" cy="5076185"/>
          </a:xfrm>
        </p:spPr>
      </p:pic>
    </p:spTree>
    <p:extLst>
      <p:ext uri="{BB962C8B-B14F-4D97-AF65-F5344CB8AC3E}">
        <p14:creationId xmlns:p14="http://schemas.microsoft.com/office/powerpoint/2010/main" val="1549173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7519-875D-A404-2923-91ACEBDE2BFE}"/>
              </a:ext>
            </a:extLst>
          </p:cNvPr>
          <p:cNvSpPr>
            <a:spLocks noGrp="1"/>
          </p:cNvSpPr>
          <p:nvPr>
            <p:ph type="title"/>
          </p:nvPr>
        </p:nvSpPr>
        <p:spPr>
          <a:xfrm>
            <a:off x="677334" y="609601"/>
            <a:ext cx="8596668" cy="762000"/>
          </a:xfrm>
        </p:spPr>
        <p:txBody>
          <a:bodyPr/>
          <a:lstStyle/>
          <a:p>
            <a:r>
              <a:rPr lang="en-IN" dirty="0">
                <a:latin typeface="Goudy Stout" panose="0202090407030B020401" pitchFamily="18" charset="0"/>
              </a:rPr>
              <a:t>ER Diagram</a:t>
            </a:r>
          </a:p>
        </p:txBody>
      </p:sp>
      <p:pic>
        <p:nvPicPr>
          <p:cNvPr id="5" name="Content Placeholder 4">
            <a:extLst>
              <a:ext uri="{FF2B5EF4-FFF2-40B4-BE49-F238E27FC236}">
                <a16:creationId xmlns:a16="http://schemas.microsoft.com/office/drawing/2014/main" id="{552753E6-7307-20C2-B439-2DC6988D57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2513" y="1371600"/>
            <a:ext cx="8181833" cy="5486400"/>
          </a:xfrm>
        </p:spPr>
      </p:pic>
    </p:spTree>
    <p:extLst>
      <p:ext uri="{BB962C8B-B14F-4D97-AF65-F5344CB8AC3E}">
        <p14:creationId xmlns:p14="http://schemas.microsoft.com/office/powerpoint/2010/main" val="31518660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104</TotalTime>
  <Words>623</Words>
  <Application>Microsoft Office PowerPoint</Application>
  <PresentationFormat>Widescreen</PresentationFormat>
  <Paragraphs>64</Paragraphs>
  <Slides>14</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14</vt:i4>
      </vt:variant>
    </vt:vector>
  </HeadingPairs>
  <TitlesOfParts>
    <vt:vector size="28" baseType="lpstr">
      <vt:lpstr>Agency FB</vt:lpstr>
      <vt:lpstr>Algerian</vt:lpstr>
      <vt:lpstr>Anurati</vt:lpstr>
      <vt:lpstr>Aptos</vt:lpstr>
      <vt:lpstr>Arial</vt:lpstr>
      <vt:lpstr>Broadway</vt:lpstr>
      <vt:lpstr>Calibri</vt:lpstr>
      <vt:lpstr>Calibri Light</vt:lpstr>
      <vt:lpstr>Courier New</vt:lpstr>
      <vt:lpstr>Goudy Stout</vt:lpstr>
      <vt:lpstr>Times New Roman</vt:lpstr>
      <vt:lpstr>Trebuchet MS</vt:lpstr>
      <vt:lpstr>Wingdings 3</vt:lpstr>
      <vt:lpstr>Facet</vt:lpstr>
      <vt:lpstr>Photo Album</vt:lpstr>
      <vt:lpstr>                           Contents </vt:lpstr>
      <vt:lpstr> Abstract</vt:lpstr>
      <vt:lpstr>Introduction</vt:lpstr>
      <vt:lpstr>Modules</vt:lpstr>
      <vt:lpstr>Requirements</vt:lpstr>
      <vt:lpstr>            UML DIAGRAMS </vt:lpstr>
      <vt:lpstr>Class Diagram</vt:lpstr>
      <vt:lpstr>ER Diagram</vt:lpstr>
      <vt:lpstr>Activity Diagram</vt:lpstr>
      <vt:lpstr>Sequence Diagram</vt:lpstr>
      <vt:lpstr>Use Case Diagram</vt:lpstr>
      <vt:lpstr>Data Flow Diagram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siddharth rawlo</dc:creator>
  <cp:lastModifiedBy>siddharth rawlo</cp:lastModifiedBy>
  <cp:revision>2</cp:revision>
  <dcterms:created xsi:type="dcterms:W3CDTF">2025-02-12T05:13:27Z</dcterms:created>
  <dcterms:modified xsi:type="dcterms:W3CDTF">2025-02-14T06:12:47Z</dcterms:modified>
</cp:coreProperties>
</file>

<file path=docProps/thumbnail.jpeg>
</file>